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9296400" cy="7010400"/>
  <p:embeddedFontLst>
    <p:embeddedFont>
      <p:font typeface="Open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-regular.fntdata"/><Relationship Id="rId14" Type="http://schemas.openxmlformats.org/officeDocument/2006/relationships/slide" Target="slides/slide9.xml"/><Relationship Id="rId17" Type="http://schemas.openxmlformats.org/officeDocument/2006/relationships/font" Target="fonts/OpenSans-italic.fntdata"/><Relationship Id="rId16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Open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029075" cy="350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265738" y="0"/>
            <a:ext cx="4029075" cy="350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  <p:sp>
        <p:nvSpPr>
          <p:cNvPr id="140" name="Google Shape;140;p5:notes"/>
          <p:cNvSpPr txBox="1"/>
          <p:nvPr>
            <p:ph idx="12" type="sldNum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/>
          <p:nvPr>
            <p:ph idx="1" type="body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7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:notes"/>
          <p:cNvSpPr txBox="1"/>
          <p:nvPr>
            <p:ph idx="1" type="body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8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/>
          <p:nvPr>
            <p:ph idx="2" type="sldImg"/>
          </p:nvPr>
        </p:nvSpPr>
        <p:spPr>
          <a:xfrm>
            <a:off x="2546350" y="876300"/>
            <a:ext cx="4203700" cy="2365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4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9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5" name="Google Shape;65;p12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8.jpg"/><Relationship Id="rId5" Type="http://schemas.openxmlformats.org/officeDocument/2006/relationships/image" Target="../media/image11.jpg"/><Relationship Id="rId6" Type="http://schemas.openxmlformats.org/officeDocument/2006/relationships/image" Target="../media/image5.jpg"/><Relationship Id="rId7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4"/>
          <p:cNvPicPr preferRelativeResize="0"/>
          <p:nvPr/>
        </p:nvPicPr>
        <p:blipFill rotWithShape="1">
          <a:blip r:embed="rId3">
            <a:alphaModFix/>
          </a:blip>
          <a:srcRect b="0" l="3854" r="2812" t="0"/>
          <a:stretch/>
        </p:blipFill>
        <p:spPr>
          <a:xfrm>
            <a:off x="-9525" y="0"/>
            <a:ext cx="9153525" cy="519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4301361" y="1783077"/>
            <a:ext cx="4274018" cy="7886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1CE37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B1CE37"/>
                </a:solidFill>
                <a:latin typeface="Calibri"/>
                <a:ea typeface="Calibri"/>
                <a:cs typeface="Calibri"/>
                <a:sym typeface="Calibri"/>
              </a:rPr>
              <a:t>IPAS</a:t>
            </a:r>
            <a:endParaRPr b="1" i="0" sz="6000" u="none" cap="none" strike="noStrike">
              <a:solidFill>
                <a:srgbClr val="B1CE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" name="Google Shape;76;p14"/>
          <p:cNvCxnSpPr/>
          <p:nvPr/>
        </p:nvCxnSpPr>
        <p:spPr>
          <a:xfrm>
            <a:off x="4572000" y="2800350"/>
            <a:ext cx="3733800" cy="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7" name="Google Shape;77;p14"/>
          <p:cNvSpPr txBox="1"/>
          <p:nvPr/>
        </p:nvSpPr>
        <p:spPr>
          <a:xfrm>
            <a:off x="3901966" y="1200150"/>
            <a:ext cx="5073868" cy="469019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MEDIA MENGAJAR</a:t>
            </a:r>
            <a:endParaRPr b="1" i="0" sz="3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5427822" y="2865879"/>
            <a:ext cx="2070118" cy="31547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UNTUK SD/MI KELAS 4</a:t>
            </a:r>
            <a:endParaRPr b="1" i="0" sz="1600" u="none" cap="none" strike="noStrik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4"/>
          <p:cNvSpPr/>
          <p:nvPr/>
        </p:nvSpPr>
        <p:spPr>
          <a:xfrm rot="599233">
            <a:off x="280254" y="2422175"/>
            <a:ext cx="512383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FOTOSINTESIS</a:t>
            </a:r>
            <a:endParaRPr b="1" i="0" sz="66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34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5"/>
          <p:cNvGrpSpPr/>
          <p:nvPr/>
        </p:nvGrpSpPr>
        <p:grpSpPr>
          <a:xfrm>
            <a:off x="746186" y="350497"/>
            <a:ext cx="5426016" cy="1027326"/>
            <a:chOff x="1330583" y="3352296"/>
            <a:chExt cx="5344813" cy="839333"/>
          </a:xfrm>
        </p:grpSpPr>
        <p:sp>
          <p:nvSpPr>
            <p:cNvPr id="85" name="Google Shape;85;p15"/>
            <p:cNvSpPr/>
            <p:nvPr/>
          </p:nvSpPr>
          <p:spPr>
            <a:xfrm>
              <a:off x="1330583" y="3352296"/>
              <a:ext cx="5344813" cy="839333"/>
            </a:xfrm>
            <a:prstGeom prst="parallelogram">
              <a:avLst>
                <a:gd fmla="val 45313" name="adj"/>
              </a:avLst>
            </a:prstGeom>
            <a:solidFill>
              <a:srgbClr val="FDE9D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5"/>
            <p:cNvSpPr txBox="1"/>
            <p:nvPr/>
          </p:nvSpPr>
          <p:spPr>
            <a:xfrm>
              <a:off x="2014143" y="3429064"/>
              <a:ext cx="4415612" cy="60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5"/>
                </a:buClr>
                <a:buSzPts val="3000"/>
                <a:buFont typeface="Noto Sans Symbols"/>
                <a:buNone/>
              </a:pPr>
              <a:r>
                <a:rPr b="1" i="0" lang="en-US" sz="3000" u="none" cap="none" strike="noStrike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Tumbuhan Sumber Kehidupan</a:t>
              </a:r>
              <a:endParaRPr b="1" i="0" sz="3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5"/>
          <p:cNvSpPr/>
          <p:nvPr/>
        </p:nvSpPr>
        <p:spPr>
          <a:xfrm rot="2700000">
            <a:off x="378889" y="359839"/>
            <a:ext cx="1093583" cy="1093583"/>
          </a:xfrm>
          <a:prstGeom prst="rtTriangle">
            <a:avLst/>
          </a:prstGeom>
          <a:solidFill>
            <a:srgbClr val="5F497A"/>
          </a:solidFill>
          <a:ln>
            <a:noFill/>
          </a:ln>
        </p:spPr>
        <p:txBody>
          <a:bodyPr anchorCtr="0" anchor="ctr" bIns="81275" lIns="162550" spcFirstLastPara="1" rIns="162550" wrap="square" tIns="81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5BB8D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" name="Google Shape;88;p15"/>
          <p:cNvSpPr/>
          <p:nvPr/>
        </p:nvSpPr>
        <p:spPr>
          <a:xfrm rot="2700000">
            <a:off x="555169" y="359841"/>
            <a:ext cx="1093583" cy="1093583"/>
          </a:xfrm>
          <a:prstGeom prst="rtTriangle">
            <a:avLst/>
          </a:prstGeom>
          <a:solidFill>
            <a:srgbClr val="B2A0C7"/>
          </a:solidFill>
          <a:ln>
            <a:noFill/>
          </a:ln>
        </p:spPr>
        <p:txBody>
          <a:bodyPr anchorCtr="0" anchor="ctr" bIns="81275" lIns="162550" spcFirstLastPara="1" rIns="162550" wrap="square" tIns="81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5BB8D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5"/>
          <p:cNvSpPr/>
          <p:nvPr/>
        </p:nvSpPr>
        <p:spPr>
          <a:xfrm rot="-8100000">
            <a:off x="555169" y="359840"/>
            <a:ext cx="1093583" cy="1093583"/>
          </a:xfrm>
          <a:prstGeom prst="rtTriangle">
            <a:avLst/>
          </a:prstGeom>
          <a:solidFill>
            <a:srgbClr val="CCC0D9"/>
          </a:solidFill>
          <a:ln>
            <a:noFill/>
          </a:ln>
        </p:spPr>
        <p:txBody>
          <a:bodyPr anchorCtr="0" anchor="ctr" bIns="81275" lIns="162550" spcFirstLastPara="1" rIns="162550" wrap="square" tIns="81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5BB8D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90" name="Google Shape;90;p15"/>
          <p:cNvGrpSpPr/>
          <p:nvPr/>
        </p:nvGrpSpPr>
        <p:grpSpPr>
          <a:xfrm>
            <a:off x="628364" y="430630"/>
            <a:ext cx="947191" cy="947192"/>
            <a:chOff x="2895601" y="-542991"/>
            <a:chExt cx="960519" cy="960519"/>
          </a:xfrm>
        </p:grpSpPr>
        <p:grpSp>
          <p:nvGrpSpPr>
            <p:cNvPr id="91" name="Google Shape;91;p15"/>
            <p:cNvGrpSpPr/>
            <p:nvPr/>
          </p:nvGrpSpPr>
          <p:grpSpPr>
            <a:xfrm>
              <a:off x="2895601" y="-542991"/>
              <a:ext cx="960519" cy="960519"/>
              <a:chOff x="2895601" y="-542991"/>
              <a:chExt cx="960519" cy="960519"/>
            </a:xfrm>
          </p:grpSpPr>
          <p:sp>
            <p:nvSpPr>
              <p:cNvPr id="92" name="Google Shape;92;p15"/>
              <p:cNvSpPr/>
              <p:nvPr/>
            </p:nvSpPr>
            <p:spPr>
              <a:xfrm>
                <a:off x="2895601" y="-542991"/>
                <a:ext cx="960519" cy="960519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050" u="none" cap="none" strike="noStrike">
                  <a:solidFill>
                    <a:srgbClr val="4F81BD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15"/>
              <p:cNvSpPr/>
              <p:nvPr/>
            </p:nvSpPr>
            <p:spPr>
              <a:xfrm>
                <a:off x="2926336" y="-512255"/>
                <a:ext cx="898264" cy="89826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05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4" name="Google Shape;94;p15"/>
            <p:cNvSpPr/>
            <p:nvPr/>
          </p:nvSpPr>
          <p:spPr>
            <a:xfrm>
              <a:off x="3015079" y="-488577"/>
              <a:ext cx="720773" cy="5071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Bab</a:t>
              </a: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3232056" y="-119089"/>
              <a:ext cx="304630" cy="4603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</p:grpSp>
      <p:grpSp>
        <p:nvGrpSpPr>
          <p:cNvPr id="96" name="Google Shape;96;p15"/>
          <p:cNvGrpSpPr/>
          <p:nvPr/>
        </p:nvGrpSpPr>
        <p:grpSpPr>
          <a:xfrm>
            <a:off x="169173" y="1888114"/>
            <a:ext cx="5698227" cy="1265764"/>
            <a:chOff x="157161" y="1668115"/>
            <a:chExt cx="5698227" cy="1265764"/>
          </a:xfrm>
        </p:grpSpPr>
        <p:grpSp>
          <p:nvGrpSpPr>
            <p:cNvPr id="97" name="Google Shape;97;p15"/>
            <p:cNvGrpSpPr/>
            <p:nvPr/>
          </p:nvGrpSpPr>
          <p:grpSpPr>
            <a:xfrm>
              <a:off x="157161" y="1668115"/>
              <a:ext cx="3450778" cy="559406"/>
              <a:chOff x="157161" y="1668115"/>
              <a:chExt cx="3450778" cy="559406"/>
            </a:xfrm>
          </p:grpSpPr>
          <p:sp>
            <p:nvSpPr>
              <p:cNvPr id="98" name="Google Shape;98;p15"/>
              <p:cNvSpPr/>
              <p:nvPr/>
            </p:nvSpPr>
            <p:spPr>
              <a:xfrm rot="3600000">
                <a:off x="3123480" y="1756519"/>
                <a:ext cx="425053" cy="382597"/>
              </a:xfrm>
              <a:prstGeom prst="triangle">
                <a:avLst>
                  <a:gd fmla="val 50000" name="adj"/>
                </a:avLst>
              </a:prstGeom>
              <a:solidFill>
                <a:srgbClr val="0070C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15"/>
              <p:cNvSpPr/>
              <p:nvPr/>
            </p:nvSpPr>
            <p:spPr>
              <a:xfrm>
                <a:off x="157161" y="1846521"/>
                <a:ext cx="3119439" cy="3810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0" name="Google Shape;100;p15"/>
            <p:cNvSpPr/>
            <p:nvPr/>
          </p:nvSpPr>
          <p:spPr>
            <a:xfrm>
              <a:off x="165705" y="1733550"/>
              <a:ext cx="2896754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TUJUAN PEMBELAJARAN:</a:t>
              </a:r>
              <a:endPara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165705" y="2287548"/>
              <a:ext cx="5689683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Mendeskripsikan proses fotosintesis dan mengaitkan pentingnya proses tersebut bagi makhluk hidup.</a:t>
              </a:r>
              <a:endParaRPr/>
            </a:p>
          </p:txBody>
        </p:sp>
      </p:grpSp>
      <p:pic>
        <p:nvPicPr>
          <p:cNvPr id="102" name="Google Shape;102;p15"/>
          <p:cNvPicPr preferRelativeResize="0"/>
          <p:nvPr/>
        </p:nvPicPr>
        <p:blipFill rotWithShape="1">
          <a:blip r:embed="rId3">
            <a:alphaModFix/>
          </a:blip>
          <a:srcRect b="0" l="0" r="21172" t="0"/>
          <a:stretch/>
        </p:blipFill>
        <p:spPr>
          <a:xfrm>
            <a:off x="3944753" y="636040"/>
            <a:ext cx="5199247" cy="439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16"/>
          <p:cNvCxnSpPr/>
          <p:nvPr/>
        </p:nvCxnSpPr>
        <p:spPr>
          <a:xfrm>
            <a:off x="5715000" y="2296905"/>
            <a:ext cx="0" cy="616097"/>
          </a:xfrm>
          <a:prstGeom prst="straightConnector1">
            <a:avLst/>
          </a:prstGeom>
          <a:noFill/>
          <a:ln cap="flat" cmpd="sng" w="50800">
            <a:solidFill>
              <a:srgbClr val="E36C09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8" name="Google Shape;108;p16"/>
          <p:cNvCxnSpPr/>
          <p:nvPr/>
        </p:nvCxnSpPr>
        <p:spPr>
          <a:xfrm>
            <a:off x="7162800" y="2290148"/>
            <a:ext cx="0" cy="616097"/>
          </a:xfrm>
          <a:prstGeom prst="straightConnector1">
            <a:avLst/>
          </a:prstGeom>
          <a:noFill/>
          <a:ln cap="flat" cmpd="sng" w="50800">
            <a:solidFill>
              <a:srgbClr val="E36C09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9" name="Google Shape;109;p16"/>
          <p:cNvCxnSpPr/>
          <p:nvPr/>
        </p:nvCxnSpPr>
        <p:spPr>
          <a:xfrm flipH="1">
            <a:off x="4572000" y="2085749"/>
            <a:ext cx="1049292" cy="19315"/>
          </a:xfrm>
          <a:prstGeom prst="straightConnector1">
            <a:avLst/>
          </a:prstGeom>
          <a:noFill/>
          <a:ln cap="flat" cmpd="sng" w="50800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10" name="Google Shape;11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" y="209550"/>
            <a:ext cx="5115017" cy="70448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/>
          <p:nvPr/>
        </p:nvSpPr>
        <p:spPr>
          <a:xfrm>
            <a:off x="533400" y="269282"/>
            <a:ext cx="5562600" cy="542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Apa yang akan kita pelajari?</a:t>
            </a:r>
            <a:endParaRPr/>
          </a:p>
        </p:txBody>
      </p:sp>
      <p:pic>
        <p:nvPicPr>
          <p:cNvPr id="112" name="Google Shape;11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59806" y="805677"/>
            <a:ext cx="3225166" cy="2815598"/>
          </a:xfrm>
          <a:prstGeom prst="rect">
            <a:avLst/>
          </a:prstGeom>
          <a:noFill/>
          <a:ln>
            <a:noFill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</p:pic>
      <p:sp>
        <p:nvSpPr>
          <p:cNvPr id="113" name="Google Shape;113;p16"/>
          <p:cNvSpPr txBox="1"/>
          <p:nvPr/>
        </p:nvSpPr>
        <p:spPr>
          <a:xfrm>
            <a:off x="2090912" y="1412567"/>
            <a:ext cx="222050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Tumbuhan Sumber Kehidupan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593839" y="1804501"/>
            <a:ext cx="1905001" cy="461665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Fotosintesis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5256287" y="2931479"/>
            <a:ext cx="1110182" cy="461665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Proses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6705600" y="2931479"/>
            <a:ext cx="1276014" cy="461665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Manfaat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4275" y="2808563"/>
            <a:ext cx="2976066" cy="2334780"/>
          </a:xfrm>
          <a:prstGeom prst="rect">
            <a:avLst/>
          </a:prstGeom>
          <a:noFill/>
          <a:ln>
            <a:noFill/>
          </a:ln>
          <a:effectLst>
            <a:outerShdw blurRad="50800" rotWithShape="0" algn="r" dir="10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Google Shape;122;p17"/>
          <p:cNvCxnSpPr/>
          <p:nvPr/>
        </p:nvCxnSpPr>
        <p:spPr>
          <a:xfrm rot="10800000">
            <a:off x="2732721" y="2801802"/>
            <a:ext cx="681809" cy="570785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23" name="Google Shape;123;p17"/>
          <p:cNvCxnSpPr/>
          <p:nvPr/>
        </p:nvCxnSpPr>
        <p:spPr>
          <a:xfrm flipH="1">
            <a:off x="2641378" y="1732501"/>
            <a:ext cx="813868" cy="683763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pic>
        <p:nvPicPr>
          <p:cNvPr descr="E:\ELISA\MEDIA ESPS IPS KELAS 4\BAB 4\Post it pink.png" id="124" name="Google Shape;12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413" y="1239474"/>
            <a:ext cx="2657823" cy="2790141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sp>
        <p:nvSpPr>
          <p:cNvPr id="125" name="Google Shape;125;p17"/>
          <p:cNvSpPr txBox="1"/>
          <p:nvPr/>
        </p:nvSpPr>
        <p:spPr>
          <a:xfrm flipH="1">
            <a:off x="468309" y="1374985"/>
            <a:ext cx="2316030" cy="2222026"/>
          </a:xfrm>
          <a:prstGeom prst="rect">
            <a:avLst/>
          </a:prstGeom>
          <a:noFill/>
          <a:ln>
            <a:noFill/>
          </a:ln>
        </p:spPr>
        <p:txBody>
          <a:bodyPr anchorCtr="0" anchor="t" bIns="33450" lIns="66925" spcFirstLastPara="1" rIns="66925" wrap="square" tIns="33450">
            <a:spAutoFit/>
          </a:bodyPr>
          <a:lstStyle/>
          <a:p>
            <a:pPr indent="0" lvl="1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Berdasarkan Cara Makhluk Hidup Memperoleh Makanan</a:t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:\ELISA\MEDIA ESPS IPA KELAS 5\BAB 4 Tumbuhan Hijau\Pohon 7-L.jpg" id="126" name="Google Shape;12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6470" y="897253"/>
            <a:ext cx="1446948" cy="16378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ELISA\MEDIA ESPS IPA KELAS 5\BAB 4 Tumbuhan Hijau\Jerapah-L.jpg" id="127" name="Google Shape;127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7556470" y="3273335"/>
            <a:ext cx="939036" cy="11596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:\ELISA\MEDIA ESPS IPA KELAS 5\BAB 4 Tumbuhan Hijau\gbr. foto keluarga.jpg" id="128" name="Google Shape;128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36809" y="3703510"/>
            <a:ext cx="730804" cy="729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" y="275664"/>
            <a:ext cx="7848600" cy="72143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/>
          <p:nvPr/>
        </p:nvSpPr>
        <p:spPr>
          <a:xfrm>
            <a:off x="608227" y="330792"/>
            <a:ext cx="7496834" cy="56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B. Fotosintesis, Proses Paling Penting di Bumi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1" name="Google Shape;131;p17"/>
          <p:cNvCxnSpPr/>
          <p:nvPr/>
        </p:nvCxnSpPr>
        <p:spPr>
          <a:xfrm flipH="1">
            <a:off x="4777835" y="1753333"/>
            <a:ext cx="765346" cy="9317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cxnSp>
        <p:nvCxnSpPr>
          <p:cNvPr id="132" name="Google Shape;132;p17"/>
          <p:cNvCxnSpPr/>
          <p:nvPr/>
        </p:nvCxnSpPr>
        <p:spPr>
          <a:xfrm rot="10800000">
            <a:off x="4969706" y="3403657"/>
            <a:ext cx="820528" cy="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133" name="Google Shape;133;p17"/>
          <p:cNvSpPr/>
          <p:nvPr/>
        </p:nvSpPr>
        <p:spPr>
          <a:xfrm>
            <a:off x="5181600" y="2921734"/>
            <a:ext cx="2174316" cy="1631216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12521E"/>
                </a:solidFill>
                <a:latin typeface="Calibri"/>
                <a:ea typeface="Calibri"/>
                <a:cs typeface="Calibri"/>
                <a:sym typeface="Calibri"/>
              </a:rPr>
              <a:t>Makhluk hidup yang </a:t>
            </a:r>
            <a:r>
              <a:rPr b="1" i="0" lang="en-US" sz="2000" u="none" cap="none" strike="noStrike">
                <a:solidFill>
                  <a:srgbClr val="12521E"/>
                </a:solidFill>
                <a:latin typeface="Calibri"/>
                <a:ea typeface="Calibri"/>
                <a:cs typeface="Calibri"/>
                <a:sym typeface="Calibri"/>
              </a:rPr>
              <a:t>tidak dapat membuat makanannya sendiri.</a:t>
            </a:r>
            <a:endParaRPr/>
          </a:p>
        </p:txBody>
      </p:sp>
      <p:sp>
        <p:nvSpPr>
          <p:cNvPr id="134" name="Google Shape;134;p17"/>
          <p:cNvSpPr/>
          <p:nvPr/>
        </p:nvSpPr>
        <p:spPr>
          <a:xfrm>
            <a:off x="3301061" y="1555951"/>
            <a:ext cx="1632795" cy="461665"/>
          </a:xfrm>
          <a:prstGeom prst="rect">
            <a:avLst/>
          </a:prstGeom>
          <a:solidFill>
            <a:srgbClr val="FDE9D8"/>
          </a:solidFill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12521E"/>
                </a:solidFill>
                <a:latin typeface="Calibri"/>
                <a:ea typeface="Calibri"/>
                <a:cs typeface="Calibri"/>
                <a:sym typeface="Calibri"/>
              </a:rPr>
              <a:t>Autotrof</a:t>
            </a:r>
            <a:endParaRPr b="1" i="0" sz="2400" u="none" cap="none" strike="noStrike">
              <a:solidFill>
                <a:srgbClr val="1252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3298537" y="3161857"/>
            <a:ext cx="1635320" cy="461665"/>
          </a:xfrm>
          <a:prstGeom prst="rect">
            <a:avLst/>
          </a:prstGeom>
          <a:solidFill>
            <a:srgbClr val="FDE9D8"/>
          </a:solidFill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12521E"/>
                </a:solidFill>
                <a:latin typeface="Calibri"/>
                <a:ea typeface="Calibri"/>
                <a:cs typeface="Calibri"/>
                <a:sym typeface="Calibri"/>
              </a:rPr>
              <a:t>Heterotrof</a:t>
            </a:r>
            <a:endParaRPr b="1" i="0" sz="2400" u="none" cap="none" strike="noStrike">
              <a:solidFill>
                <a:srgbClr val="1252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5200234" y="1092934"/>
            <a:ext cx="2155682" cy="1631216"/>
          </a:xfrm>
          <a:prstGeom prst="rect">
            <a:avLst/>
          </a:prstGeom>
          <a:solidFill>
            <a:srgbClr val="EAF1DD"/>
          </a:solidFill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12521E"/>
                </a:solidFill>
                <a:latin typeface="Calibri"/>
                <a:ea typeface="Calibri"/>
                <a:cs typeface="Calibri"/>
                <a:sym typeface="Calibri"/>
              </a:rPr>
              <a:t>Makhluk hidup yang </a:t>
            </a:r>
            <a:r>
              <a:rPr b="1" i="0" lang="en-US" sz="2000" u="none" cap="none" strike="noStrike">
                <a:solidFill>
                  <a:srgbClr val="12521E"/>
                </a:solidFill>
                <a:latin typeface="Calibri"/>
                <a:ea typeface="Calibri"/>
                <a:cs typeface="Calibri"/>
                <a:sym typeface="Calibri"/>
              </a:rPr>
              <a:t>dapat membuat makanannya sendiri</a:t>
            </a:r>
            <a:endParaRPr b="1" i="0" sz="2000" u="none" cap="none" strike="noStrike">
              <a:solidFill>
                <a:srgbClr val="1252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/>
          <p:nvPr/>
        </p:nvSpPr>
        <p:spPr>
          <a:xfrm>
            <a:off x="303668" y="1056375"/>
            <a:ext cx="396353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2521E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2521E"/>
                </a:solidFill>
                <a:latin typeface="Calibri"/>
                <a:ea typeface="Calibri"/>
                <a:cs typeface="Calibri"/>
                <a:sym typeface="Calibri"/>
              </a:rPr>
              <a:t>Proses pembuatan makanan oleh tumbuhan dengan menggunakan cahaya matahari, air, dan karbon dioksida.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2521E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12521E"/>
                </a:solidFill>
                <a:latin typeface="Calibri"/>
                <a:ea typeface="Calibri"/>
                <a:cs typeface="Calibri"/>
                <a:sym typeface="Calibri"/>
              </a:rPr>
              <a:t>Fotosintesis terjadi di daun.</a:t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1676400" y="3594545"/>
            <a:ext cx="5944733" cy="830997"/>
          </a:xfrm>
          <a:prstGeom prst="rect">
            <a:avLst/>
          </a:prstGeom>
          <a:solidFill>
            <a:srgbClr val="FDE9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Tumbuhan mengubah energi cahaya menjadi energi kimia.</a:t>
            </a:r>
            <a:endParaRPr/>
          </a:p>
        </p:txBody>
      </p:sp>
      <p:pic>
        <p:nvPicPr>
          <p:cNvPr id="144" name="Google Shape;14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3667" y="281840"/>
            <a:ext cx="2972933" cy="72143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8"/>
          <p:cNvSpPr/>
          <p:nvPr/>
        </p:nvSpPr>
        <p:spPr>
          <a:xfrm>
            <a:off x="608227" y="330792"/>
            <a:ext cx="2744573" cy="56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 Fotosintesis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6" name="Google Shape;146;p18"/>
          <p:cNvGrpSpPr/>
          <p:nvPr/>
        </p:nvGrpSpPr>
        <p:grpSpPr>
          <a:xfrm>
            <a:off x="4038599" y="804217"/>
            <a:ext cx="5204329" cy="2411319"/>
            <a:chOff x="4038599" y="804217"/>
            <a:chExt cx="5204329" cy="2411319"/>
          </a:xfrm>
        </p:grpSpPr>
        <p:pic>
          <p:nvPicPr>
            <p:cNvPr id="147" name="Google Shape;147;p18"/>
            <p:cNvPicPr preferRelativeResize="0"/>
            <p:nvPr/>
          </p:nvPicPr>
          <p:blipFill rotWithShape="1">
            <a:blip r:embed="rId4">
              <a:alphaModFix/>
            </a:blip>
            <a:srcRect b="21391" l="0" r="0" t="15716"/>
            <a:stretch/>
          </p:blipFill>
          <p:spPr>
            <a:xfrm>
              <a:off x="4038599" y="873376"/>
              <a:ext cx="5204329" cy="23421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8"/>
            <p:cNvSpPr txBox="1"/>
            <p:nvPr/>
          </p:nvSpPr>
          <p:spPr>
            <a:xfrm>
              <a:off x="5181600" y="804217"/>
              <a:ext cx="838200" cy="66183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Energi cahaya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8"/>
            <p:cNvSpPr txBox="1"/>
            <p:nvPr/>
          </p:nvSpPr>
          <p:spPr>
            <a:xfrm>
              <a:off x="4495799" y="2486870"/>
              <a:ext cx="795669" cy="461665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Karbon dioksida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8"/>
            <p:cNvSpPr txBox="1"/>
            <p:nvPr/>
          </p:nvSpPr>
          <p:spPr>
            <a:xfrm>
              <a:off x="5398544" y="2430574"/>
              <a:ext cx="554288" cy="276999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Air</a:t>
              </a:r>
              <a:endParaRPr/>
            </a:p>
          </p:txBody>
        </p:sp>
        <p:sp>
          <p:nvSpPr>
            <p:cNvPr id="151" name="Google Shape;151;p18"/>
            <p:cNvSpPr txBox="1"/>
            <p:nvPr/>
          </p:nvSpPr>
          <p:spPr>
            <a:xfrm>
              <a:off x="6042900" y="2343150"/>
              <a:ext cx="891300" cy="769441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Diserap klorofil yang ada di kloroplas</a:t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8"/>
            <p:cNvSpPr txBox="1"/>
            <p:nvPr/>
          </p:nvSpPr>
          <p:spPr>
            <a:xfrm>
              <a:off x="7010400" y="2439511"/>
              <a:ext cx="718132" cy="276999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Glukosa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8"/>
            <p:cNvSpPr txBox="1"/>
            <p:nvPr/>
          </p:nvSpPr>
          <p:spPr>
            <a:xfrm>
              <a:off x="7860302" y="2420093"/>
              <a:ext cx="897828" cy="307777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Oksigen</a:t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:\Lisa\Erlangga\ESPS IPA 5\BAB 4\matahari.png" id="158" name="Google Shape;15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200" y="176484"/>
            <a:ext cx="1253010" cy="121837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9"/>
          <p:cNvSpPr/>
          <p:nvPr/>
        </p:nvSpPr>
        <p:spPr>
          <a:xfrm>
            <a:off x="1243543" y="413277"/>
            <a:ext cx="328637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Cahaya matahari</a:t>
            </a:r>
            <a:endParaRPr b="1" i="0" sz="2000" u="none" cap="none" strike="noStrike">
              <a:solidFill>
                <a:srgbClr val="9748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diserap oleh kloroplas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6132085" y="3231024"/>
            <a:ext cx="2778344" cy="1036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Oksigen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hasil fotosintesis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dilepaskan ke udara.</a:t>
            </a:r>
            <a:endParaRPr/>
          </a:p>
        </p:txBody>
      </p:sp>
      <p:pic>
        <p:nvPicPr>
          <p:cNvPr descr="D:\Lisa\Erlangga\ESPS IPA 5\BAB 4\Bab 4\Gb.png" id="161" name="Google Shape;16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36369" y="1050659"/>
            <a:ext cx="3195249" cy="321336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9"/>
          <p:cNvSpPr/>
          <p:nvPr/>
        </p:nvSpPr>
        <p:spPr>
          <a:xfrm>
            <a:off x="-163543" y="2965631"/>
            <a:ext cx="325615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Karbon dioksida</a:t>
            </a:r>
            <a:endParaRPr b="1" sz="2000">
              <a:solidFill>
                <a:srgbClr val="9748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diperoleh dari udara.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Gas CO</a:t>
            </a:r>
            <a:r>
              <a:rPr baseline="-25000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diserap melalui stomata dan lentisel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3" name="Google Shape;163;p19"/>
          <p:cNvGrpSpPr/>
          <p:nvPr/>
        </p:nvGrpSpPr>
        <p:grpSpPr>
          <a:xfrm>
            <a:off x="1481969" y="1928552"/>
            <a:ext cx="1022479" cy="919297"/>
            <a:chOff x="7961559" y="-1786220"/>
            <a:chExt cx="2438399" cy="2438401"/>
          </a:xfrm>
        </p:grpSpPr>
        <p:sp>
          <p:nvSpPr>
            <p:cNvPr id="164" name="Google Shape;164;p19"/>
            <p:cNvSpPr/>
            <p:nvPr/>
          </p:nvSpPr>
          <p:spPr>
            <a:xfrm>
              <a:off x="7961559" y="-1786220"/>
              <a:ext cx="2438399" cy="2438401"/>
            </a:xfrm>
            <a:prstGeom prst="ellipse">
              <a:avLst/>
            </a:prstGeom>
            <a:solidFill>
              <a:srgbClr val="E5B8B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9"/>
            <p:cNvSpPr/>
            <p:nvPr/>
          </p:nvSpPr>
          <p:spPr>
            <a:xfrm>
              <a:off x="8425236" y="-1292867"/>
              <a:ext cx="1557879" cy="12245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</a:t>
              </a:r>
              <a:r>
                <a:rPr b="1" baseline="-25000"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" name="Google Shape;166;p19"/>
          <p:cNvSpPr/>
          <p:nvPr/>
        </p:nvSpPr>
        <p:spPr>
          <a:xfrm flipH="1" rot="9540046">
            <a:off x="2472442" y="2191750"/>
            <a:ext cx="798812" cy="430920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E36C0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6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595688" y="2133099"/>
            <a:ext cx="84670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Air  +</a:t>
            </a:r>
            <a:endParaRPr sz="2400">
              <a:solidFill>
                <a:srgbClr val="9748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8" name="Google Shape;168;p19"/>
          <p:cNvGrpSpPr/>
          <p:nvPr/>
        </p:nvGrpSpPr>
        <p:grpSpPr>
          <a:xfrm>
            <a:off x="5316522" y="1078248"/>
            <a:ext cx="3174196" cy="833330"/>
            <a:chOff x="12898067" y="3450397"/>
            <a:chExt cx="10157427" cy="2666656"/>
          </a:xfrm>
        </p:grpSpPr>
        <p:grpSp>
          <p:nvGrpSpPr>
            <p:cNvPr id="169" name="Google Shape;169;p19"/>
            <p:cNvGrpSpPr/>
            <p:nvPr/>
          </p:nvGrpSpPr>
          <p:grpSpPr>
            <a:xfrm>
              <a:off x="20089086" y="3450397"/>
              <a:ext cx="2966408" cy="2666656"/>
              <a:chOff x="21308286" y="8174797"/>
              <a:chExt cx="2966408" cy="2666656"/>
            </a:xfrm>
          </p:grpSpPr>
          <p:sp>
            <p:nvSpPr>
              <p:cNvPr id="170" name="Google Shape;170;p19"/>
              <p:cNvSpPr/>
              <p:nvPr/>
            </p:nvSpPr>
            <p:spPr>
              <a:xfrm>
                <a:off x="21308286" y="8174797"/>
                <a:ext cx="2966408" cy="2666656"/>
              </a:xfrm>
              <a:prstGeom prst="ellipse">
                <a:avLst/>
              </a:prstGeom>
              <a:solidFill>
                <a:srgbClr val="DAEE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63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19"/>
              <p:cNvSpPr/>
              <p:nvPr/>
            </p:nvSpPr>
            <p:spPr>
              <a:xfrm>
                <a:off x="22011591" y="8785047"/>
                <a:ext cx="2263103" cy="14788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</a:t>
                </a:r>
                <a:r>
                  <a:rPr b="1" baseline="-25000" lang="en-US" sz="2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</a:t>
                </a:r>
                <a:endParaRPr b="1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2" name="Google Shape;172;p19"/>
            <p:cNvSpPr/>
            <p:nvPr/>
          </p:nvSpPr>
          <p:spPr>
            <a:xfrm flipH="1" rot="10800000">
              <a:off x="12898067" y="3876148"/>
              <a:ext cx="1905002" cy="1143002"/>
            </a:xfrm>
            <a:prstGeom prst="curvedUpArrow">
              <a:avLst>
                <a:gd fmla="val 25000" name="adj1"/>
                <a:gd fmla="val 50000" name="adj2"/>
                <a:gd fmla="val 25000" name="adj3"/>
              </a:avLst>
            </a:pr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6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9"/>
            <p:cNvSpPr/>
            <p:nvPr/>
          </p:nvSpPr>
          <p:spPr>
            <a:xfrm>
              <a:off x="15030643" y="4060647"/>
              <a:ext cx="5284525" cy="14034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250">
                  <a:solidFill>
                    <a:srgbClr val="974806"/>
                  </a:solidFill>
                  <a:latin typeface="Arial"/>
                  <a:ea typeface="Arial"/>
                  <a:cs typeface="Arial"/>
                  <a:sym typeface="Arial"/>
                </a:rPr>
                <a:t>Glukosa  +</a:t>
              </a:r>
              <a:endParaRPr sz="2063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19"/>
          <p:cNvSpPr/>
          <p:nvPr/>
        </p:nvSpPr>
        <p:spPr>
          <a:xfrm>
            <a:off x="6130683" y="1911578"/>
            <a:ext cx="284046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Glukosa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akan disalurkan ke seluruh tubuh tumbuhan melalui pembuluh floem.</a:t>
            </a:r>
            <a:endParaRPr/>
          </a:p>
        </p:txBody>
      </p:sp>
      <p:grpSp>
        <p:nvGrpSpPr>
          <p:cNvPr id="175" name="Google Shape;175;p19"/>
          <p:cNvGrpSpPr/>
          <p:nvPr/>
        </p:nvGrpSpPr>
        <p:grpSpPr>
          <a:xfrm>
            <a:off x="2805642" y="-1071317"/>
            <a:ext cx="2762250" cy="746358"/>
            <a:chOff x="0" y="9274076"/>
            <a:chExt cx="8839200" cy="2388345"/>
          </a:xfrm>
        </p:grpSpPr>
        <p:sp>
          <p:nvSpPr>
            <p:cNvPr id="176" name="Google Shape;176;p19"/>
            <p:cNvSpPr/>
            <p:nvPr/>
          </p:nvSpPr>
          <p:spPr>
            <a:xfrm>
              <a:off x="0" y="9274076"/>
              <a:ext cx="8839200" cy="23883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75">
                  <a:solidFill>
                    <a:srgbClr val="974806"/>
                  </a:solidFill>
                  <a:latin typeface="Arial"/>
                  <a:ea typeface="Arial"/>
                  <a:cs typeface="Arial"/>
                  <a:sym typeface="Arial"/>
                </a:rPr>
                <a:t>AIR + KARBON DIOKSIDA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rgbClr val="97480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75">
                  <a:solidFill>
                    <a:srgbClr val="974806"/>
                  </a:solidFill>
                  <a:latin typeface="Arial"/>
                  <a:ea typeface="Arial"/>
                  <a:cs typeface="Arial"/>
                  <a:sym typeface="Arial"/>
                </a:rPr>
                <a:t>KARBOHIDRAT + OKSIGEN</a:t>
              </a:r>
              <a:endParaRPr sz="1375">
                <a:solidFill>
                  <a:srgbClr val="97480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9"/>
            <p:cNvSpPr/>
            <p:nvPr/>
          </p:nvSpPr>
          <p:spPr>
            <a:xfrm rot="5400000">
              <a:off x="3613818" y="10032706"/>
              <a:ext cx="1314208" cy="9725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75">
                  <a:solidFill>
                    <a:srgbClr val="12521E"/>
                  </a:solidFill>
                  <a:latin typeface="Arial"/>
                  <a:ea typeface="Arial"/>
                  <a:cs typeface="Arial"/>
                  <a:sym typeface="Arial"/>
                </a:rPr>
                <a:t>➔ </a:t>
              </a:r>
              <a:endParaRPr sz="563">
                <a:solidFill>
                  <a:srgbClr val="12521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78" name="Google Shape;178;p19"/>
          <p:cNvCxnSpPr/>
          <p:nvPr/>
        </p:nvCxnSpPr>
        <p:spPr>
          <a:xfrm>
            <a:off x="1655210" y="1211295"/>
            <a:ext cx="1545190" cy="921804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/>
          <p:nvPr/>
        </p:nvSpPr>
        <p:spPr>
          <a:xfrm>
            <a:off x="266453" y="1017892"/>
            <a:ext cx="528625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a. Tumbuhan sebagai Sumber Makanan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303667" y="1491641"/>
            <a:ext cx="480173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Kelebihan karbohidrat hasil fotosintesis akan disimpan di berbagai bagian tumbuhan dalam bentuk zat tepung (amilum).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3667" y="281840"/>
            <a:ext cx="4268333" cy="72143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/>
          <p:nvPr/>
        </p:nvSpPr>
        <p:spPr>
          <a:xfrm>
            <a:off x="608227" y="330792"/>
            <a:ext cx="7496834" cy="542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 Manfaat Fotosintesis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2481149"/>
            <a:ext cx="2971800" cy="2002483"/>
          </a:xfrm>
          <a:prstGeom prst="rect">
            <a:avLst/>
          </a:prstGeom>
          <a:noFill/>
          <a:ln>
            <a:noFill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</p:pic>
      <p:sp>
        <p:nvSpPr>
          <p:cNvPr id="188" name="Google Shape;188;p20"/>
          <p:cNvSpPr/>
          <p:nvPr/>
        </p:nvSpPr>
        <p:spPr>
          <a:xfrm>
            <a:off x="3657600" y="2704320"/>
            <a:ext cx="25146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b. Tumbuhan sebagai Produsen dalam Rantai Makanan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99211" y="719365"/>
            <a:ext cx="3969909" cy="3969909"/>
          </a:xfrm>
          <a:prstGeom prst="rect">
            <a:avLst/>
          </a:prstGeom>
          <a:noFill/>
          <a:ln>
            <a:noFill/>
          </a:ln>
          <a:effectLst>
            <a:outerShdw blurRad="50800" rotWithShape="0" algn="r" dir="10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1"/>
          <p:cNvSpPr/>
          <p:nvPr/>
        </p:nvSpPr>
        <p:spPr>
          <a:xfrm>
            <a:off x="0" y="4248150"/>
            <a:ext cx="9144000" cy="8953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:\ELISA\MEDIA ESPS IPS KELAS 4\BAB 4\Post it pink.png" id="195" name="Google Shape;19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063" y="1650146"/>
            <a:ext cx="3178142" cy="316438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1"/>
          <p:cNvSpPr/>
          <p:nvPr/>
        </p:nvSpPr>
        <p:spPr>
          <a:xfrm>
            <a:off x="191490" y="543179"/>
            <a:ext cx="36576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c. Tumbuhan sebagai Pembersih Udara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21"/>
          <p:cNvPicPr preferRelativeResize="0"/>
          <p:nvPr/>
        </p:nvPicPr>
        <p:blipFill rotWithShape="1">
          <a:blip r:embed="rId4">
            <a:alphaModFix/>
          </a:blip>
          <a:srcRect b="11458" l="32704" r="24452" t="29166"/>
          <a:stretch/>
        </p:blipFill>
        <p:spPr>
          <a:xfrm>
            <a:off x="3548268" y="783771"/>
            <a:ext cx="5595732" cy="4359729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1"/>
          <p:cNvSpPr/>
          <p:nvPr/>
        </p:nvSpPr>
        <p:spPr>
          <a:xfrm>
            <a:off x="380531" y="1896611"/>
            <a:ext cx="2830274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Karbon dioksida dari hasil pernapasan makhluk hidup, asap pabrik, dan asap kendaraan diserap oleh tumbuhan.</a:t>
            </a:r>
            <a:endParaRPr/>
          </a:p>
        </p:txBody>
      </p:sp>
      <p:cxnSp>
        <p:nvCxnSpPr>
          <p:cNvPr id="199" name="Google Shape;199;p21"/>
          <p:cNvCxnSpPr/>
          <p:nvPr/>
        </p:nvCxnSpPr>
        <p:spPr>
          <a:xfrm flipH="1" rot="10800000">
            <a:off x="4536558" y="3122992"/>
            <a:ext cx="533400" cy="304800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</p:cxnSp>
      <p:cxnSp>
        <p:nvCxnSpPr>
          <p:cNvPr id="200" name="Google Shape;200;p21"/>
          <p:cNvCxnSpPr/>
          <p:nvPr/>
        </p:nvCxnSpPr>
        <p:spPr>
          <a:xfrm flipH="1" rot="10800000">
            <a:off x="5875998" y="2571750"/>
            <a:ext cx="165921" cy="877751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</p:cxnSp>
      <p:cxnSp>
        <p:nvCxnSpPr>
          <p:cNvPr id="201" name="Google Shape;201;p21"/>
          <p:cNvCxnSpPr/>
          <p:nvPr/>
        </p:nvCxnSpPr>
        <p:spPr>
          <a:xfrm rot="10800000">
            <a:off x="6636164" y="2571750"/>
            <a:ext cx="983836" cy="990601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</p:cxnSp>
      <p:cxnSp>
        <p:nvCxnSpPr>
          <p:cNvPr id="202" name="Google Shape;202;p21"/>
          <p:cNvCxnSpPr/>
          <p:nvPr/>
        </p:nvCxnSpPr>
        <p:spPr>
          <a:xfrm rot="10800000">
            <a:off x="6781801" y="2571750"/>
            <a:ext cx="892141" cy="196683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067" y="171450"/>
            <a:ext cx="8602133" cy="4838700"/>
          </a:xfrm>
          <a:prstGeom prst="rect">
            <a:avLst/>
          </a:prstGeom>
          <a:noFill/>
          <a:ln cap="sq" cmpd="sng" w="228600">
            <a:solidFill>
              <a:srgbClr val="DDDDD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77800" sx="102000" kx="195000" rotWithShape="0" algn="tl" dir="9600000" dist="127000" sy="102000" ky="145000">
              <a:srgbClr val="000000">
                <a:alpha val="29804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